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9"/>
  </p:notesMasterIdLst>
  <p:sldIdLst>
    <p:sldId id="699" r:id="rId2"/>
    <p:sldId id="702" r:id="rId3"/>
    <p:sldId id="703" r:id="rId4"/>
    <p:sldId id="705" r:id="rId5"/>
    <p:sldId id="704" r:id="rId6"/>
    <p:sldId id="707" r:id="rId7"/>
    <p:sldId id="712" r:id="rId8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узель 1" initials="г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5DFFA6"/>
    <a:srgbClr val="B2C7E0"/>
    <a:srgbClr val="00B853"/>
    <a:srgbClr val="FAB52A"/>
    <a:srgbClr val="E89D06"/>
    <a:srgbClr val="009900"/>
    <a:srgbClr val="006600"/>
    <a:srgbClr val="008000"/>
    <a:srgbClr val="A82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291" autoAdjust="0"/>
  </p:normalViewPr>
  <p:slideViewPr>
    <p:cSldViewPr>
      <p:cViewPr varScale="1">
        <p:scale>
          <a:sx n="116" d="100"/>
          <a:sy n="116" d="100"/>
        </p:scale>
        <p:origin x="288" y="7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9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14.09.2022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9" tIns="45929" rIns="91859" bIns="4592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59" tIns="45929" rIns="91859" bIns="4592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9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500048"/>
            <a:ext cx="8229600" cy="221457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и  проведение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социально-психологического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тестирования обучающихся в 2022/23 учебном году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571750"/>
            <a:ext cx="2962913" cy="1981372"/>
          </a:xfrm>
          <a:prstGeom prst="rect">
            <a:avLst/>
          </a:prstGeom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39552" y="2571750"/>
            <a:ext cx="8229600" cy="178595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defRPr/>
            </a:pPr>
            <a:endParaRPr lang="ru-RU" i="1" dirty="0" smtClean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9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Нормативно правовые документы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5576" y="1078105"/>
            <a:ext cx="672848" cy="961212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462224" y="1122659"/>
            <a:ext cx="7680282" cy="815975"/>
            <a:chOff x="672849" y="26201"/>
            <a:chExt cx="7680282" cy="815975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42573" y="-3439781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680282" cy="8095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55576" y="1822517"/>
            <a:ext cx="672848" cy="961212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455645" y="1846547"/>
            <a:ext cx="7556751" cy="624788"/>
            <a:chOff x="672848" y="811679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30" y="-2654303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2849" y="842178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200" dirty="0" smtClean="0"/>
            </a:p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200" dirty="0" smtClean="0"/>
                <a:t>Приказ </a:t>
              </a:r>
              <a:r>
                <a:rPr lang="ru-RU" sz="1200" dirty="0"/>
                <a:t>министерства просвещения РФ от 20 февраля 2020 года №59 «Об утверждении Порядка проведения социально-психологического тестирования обучающихся в общеобразовательных организациях и профессиональных образовательных организациях»</a:t>
              </a:r>
            </a:p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13801" y="1076765"/>
            <a:ext cx="7505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Федеральный закон от  08.01.1998 N 3-ФЗ  "О наркотических средствах и психотропных веществах" пункт 53.4 «Раннее выявление незаконного потребления наркотических средств и психотропных веществ»</a:t>
            </a:r>
          </a:p>
        </p:txBody>
      </p:sp>
    </p:spTree>
    <p:extLst>
      <p:ext uri="{BB962C8B-B14F-4D97-AF65-F5344CB8AC3E}">
        <p14:creationId xmlns:p14="http://schemas.microsoft.com/office/powerpoint/2010/main" val="17028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Цель тестирования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7016" y="1357935"/>
            <a:ext cx="531713" cy="2581965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02846" y="1368150"/>
            <a:ext cx="7301602" cy="2571752"/>
            <a:chOff x="672848" y="2173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38830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286000" y="14175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Целью тестирования является выявление скрытой и явной </a:t>
            </a:r>
            <a:r>
              <a:rPr lang="ru-RU" dirty="0" err="1"/>
              <a:t>рискогенности</a:t>
            </a:r>
            <a:r>
              <a:rPr lang="ru-RU" dirty="0"/>
              <a:t> социально-психологических условий, формирующих психологическую готовность к </a:t>
            </a:r>
            <a:r>
              <a:rPr lang="ru-RU" dirty="0" err="1"/>
              <a:t>аддиктивному</a:t>
            </a:r>
            <a:r>
              <a:rPr lang="ru-RU" dirty="0"/>
              <a:t> (зависимому) поведению у лиц подросткового и юношеского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3699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899592" y="339502"/>
            <a:ext cx="7775049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42263" y="1596003"/>
            <a:ext cx="672848" cy="1905756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445487" y="1596005"/>
            <a:ext cx="7526252" cy="2003564"/>
            <a:chOff x="672848" y="811679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30" y="-2654303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2849" y="842178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99593" y="333244"/>
            <a:ext cx="7982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Задача социально-психологического тестирования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572389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выявить у детей исключительно личностные (поведенческие, психологические) особенности, которые при определенных обстоятельствах могут стать, или уже стали, значимыми факторами риска возможного вовлечения в зависимое поведение подростка, связанного с дефицитом ресурсов психологической устойчивости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5206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социально-психологического тестирования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7016" y="1357935"/>
            <a:ext cx="531713" cy="1213814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11202" y="1357935"/>
            <a:ext cx="7653285" cy="1213815"/>
            <a:chOff x="609470" y="2173"/>
            <a:chExt cx="7589630" cy="624788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075452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dirty="0"/>
                <a:t>обучающиеся общеобразовательных школ с 7 по 11 класс (с 13 лет), студенты профессиональных и высших образовательных организаций</a:t>
              </a:r>
              <a:endParaRPr lang="ru-RU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27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Порядок проведения социально-психологического тестирования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7016" y="1357935"/>
            <a:ext cx="531713" cy="805553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11203" y="1357935"/>
            <a:ext cx="7558998" cy="545571"/>
            <a:chOff x="609470" y="2173"/>
            <a:chExt cx="7589630" cy="624788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075452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dirty="0"/>
                <a:t>Организация проведения информационно-разъяснительной кампании с родителями и иными законными представителями обучающихся и мотивационной работы с обучающимися</a:t>
              </a:r>
              <a:endParaRPr lang="ru-RU" sz="11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86113" y="2204022"/>
            <a:ext cx="502616" cy="750962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297494" y="2038675"/>
            <a:ext cx="7572706" cy="723066"/>
            <a:chOff x="672847" y="663086"/>
            <a:chExt cx="7556751" cy="649800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29" y="-2777884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8599" y="663086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dirty="0"/>
                <a:t>Закрепление лиц, ответственных за организацию проведения социально-психологического тестирования. Издание приказа и проведении социально-психологического тестирования и назначении ответственных </a:t>
              </a:r>
              <a:r>
                <a:rPr lang="ru-RU" sz="1400" dirty="0" smtClean="0"/>
                <a:t>лиц</a:t>
              </a:r>
              <a:endParaRPr lang="ru-RU" sz="14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86113" y="2974090"/>
            <a:ext cx="512280" cy="749788"/>
            <a:chOff x="1" y="1621184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0" name="Нашивка 19"/>
            <p:cNvSpPr/>
            <p:nvPr/>
          </p:nvSpPr>
          <p:spPr>
            <a:xfrm rot="5400000">
              <a:off x="-144181" y="1765366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3121013"/>
                <a:satOff val="-3893"/>
                <a:lumOff val="915"/>
                <a:alphaOff val="0"/>
              </a:schemeClr>
            </a:lnRef>
            <a:fillRef idx="3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2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Нашивка 12"/>
            <p:cNvSpPr/>
            <p:nvPr/>
          </p:nvSpPr>
          <p:spPr>
            <a:xfrm>
              <a:off x="1" y="1957608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345278" y="2992835"/>
            <a:ext cx="7471543" cy="487362"/>
            <a:chOff x="672848" y="1621185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18" name="Прямоугольник с двумя скругленными соседними углами 17"/>
            <p:cNvSpPr/>
            <p:nvPr/>
          </p:nvSpPr>
          <p:spPr>
            <a:xfrm rot="5400000">
              <a:off x="4138830" y="-1844797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3121013"/>
                <a:satOff val="-3893"/>
                <a:lumOff val="91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672849" y="1651684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dirty="0"/>
                <a:t>Сбор письменных согласий на проведение социально-психологического тестирования с родителей (законных представителей), обучающихся с 15 </a:t>
              </a:r>
              <a:r>
                <a:rPr lang="ru-RU" sz="1400" dirty="0" smtClean="0"/>
                <a:t>лет</a:t>
              </a:r>
              <a:endParaRPr lang="ru-RU" sz="1100" dirty="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1311202" y="3660821"/>
            <a:ext cx="7484983" cy="521456"/>
            <a:chOff x="672848" y="1621185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34" name="Прямоугольник с двумя скругленными соседними углами 33"/>
            <p:cNvSpPr/>
            <p:nvPr/>
          </p:nvSpPr>
          <p:spPr>
            <a:xfrm rot="5400000">
              <a:off x="4138830" y="-1844797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3121013"/>
                <a:satOff val="-3893"/>
                <a:lumOff val="91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рямоугольник 34"/>
            <p:cNvSpPr/>
            <p:nvPr/>
          </p:nvSpPr>
          <p:spPr>
            <a:xfrm>
              <a:off x="672849" y="1651684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dirty="0"/>
                <a:t>Составление поименных списков участников тестирования на основании согласий</a:t>
              </a:r>
              <a:endParaRPr lang="ru-RU" sz="1100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790945" y="3679025"/>
            <a:ext cx="502616" cy="692925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43" name="Нашивка 42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786112" y="4329735"/>
            <a:ext cx="502615" cy="762295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46" name="Нашивка 45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1305731" y="4327062"/>
            <a:ext cx="7533176" cy="567139"/>
            <a:chOff x="672849" y="32672"/>
            <a:chExt cx="7563703" cy="649488"/>
          </a:xfrm>
          <a:scene3d>
            <a:camera prst="orthographicFront"/>
            <a:lightRig rig="flat" dir="t"/>
          </a:scene3d>
        </p:grpSpPr>
        <p:sp>
          <p:nvSpPr>
            <p:cNvPr id="49" name="Прямоугольник с двумя скругленными соседними углами 48"/>
            <p:cNvSpPr/>
            <p:nvPr/>
          </p:nvSpPr>
          <p:spPr>
            <a:xfrm rot="5400000">
              <a:off x="4145783" y="-3408610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Прямоугольник 49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sz="1400" dirty="0"/>
                <a:t>Составление графика проведения социально-психологического тестирования </a:t>
              </a:r>
              <a:r>
                <a:rPr lang="ru-RU" sz="1400" dirty="0" smtClean="0"/>
                <a:t>по кабинетам и классам</a:t>
              </a:r>
              <a:endParaRPr lang="ru-RU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99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500048"/>
            <a:ext cx="8229600" cy="221457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571750"/>
            <a:ext cx="2962913" cy="1981372"/>
          </a:xfrm>
          <a:prstGeom prst="rect">
            <a:avLst/>
          </a:prstGeom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39552" y="2571750"/>
            <a:ext cx="8229600" cy="178595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</a:p>
          <a:p>
            <a:pPr algn="r">
              <a:spcBef>
                <a:spcPts val="0"/>
              </a:spcBef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Казань, ул.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Ак.Королева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д. 4Б</a:t>
            </a:r>
          </a:p>
          <a:p>
            <a:pPr algn="r">
              <a:spcBef>
                <a:spcPts val="0"/>
              </a:spcBef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Тел:+7(843)563-35-16</a:t>
            </a:r>
          </a:p>
          <a:p>
            <a:pPr algn="r">
              <a:spcBef>
                <a:spcPts val="0"/>
              </a:spcBef>
              <a:defRPr/>
            </a:pPr>
            <a:endParaRPr lang="ru-RU" i="1" dirty="0" smtClean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86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7074</TotalTime>
  <Words>257</Words>
  <Application>Microsoft Office PowerPoint</Application>
  <PresentationFormat>Экран (16:9)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4_Тема Office</vt:lpstr>
      <vt:lpstr>    Организация и  проведение социально-психологического тестирования обучающихся в 2022/23 учебном году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Спасибо за внимание!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IT_Corp</cp:lastModifiedBy>
  <cp:revision>696</cp:revision>
  <cp:lastPrinted>2022-03-22T05:37:45Z</cp:lastPrinted>
  <dcterms:created xsi:type="dcterms:W3CDTF">2015-10-13T08:15:21Z</dcterms:created>
  <dcterms:modified xsi:type="dcterms:W3CDTF">2022-09-14T09:30:01Z</dcterms:modified>
</cp:coreProperties>
</file>